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0"/>
  </p:notesMasterIdLst>
  <p:handoutMasterIdLst>
    <p:handoutMasterId r:id="rId21"/>
  </p:handoutMasterIdLst>
  <p:sldIdLst>
    <p:sldId id="278" r:id="rId5"/>
    <p:sldId id="282" r:id="rId6"/>
    <p:sldId id="299" r:id="rId7"/>
    <p:sldId id="271" r:id="rId8"/>
    <p:sldId id="296" r:id="rId9"/>
    <p:sldId id="293" r:id="rId10"/>
    <p:sldId id="294" r:id="rId11"/>
    <p:sldId id="295" r:id="rId12"/>
    <p:sldId id="297" r:id="rId13"/>
    <p:sldId id="298" r:id="rId14"/>
    <p:sldId id="286" r:id="rId15"/>
    <p:sldId id="284" r:id="rId16"/>
    <p:sldId id="290" r:id="rId17"/>
    <p:sldId id="288"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9F8DC-E7EE-9C7D-E0FC-9D8D68C1B910}" v="1" dt="2024-03-08T01:37:19.664"/>
    <p1510:client id="{636E5FC9-F449-E912-C144-28D00DF9682A}" v="103" dt="2024-03-08T01:14:52.152"/>
    <p1510:client id="{F982F4E2-2D10-82FC-8169-F58EDC43F78A}" v="1245" dt="2024-03-07T19:51:23.804"/>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7"/>
  </p:normalViewPr>
  <p:slideViewPr>
    <p:cSldViewPr snapToGrid="0">
      <p:cViewPr varScale="1">
        <p:scale>
          <a:sx n="102" d="100"/>
          <a:sy n="102" d="100"/>
        </p:scale>
        <p:origin x="952" y="176"/>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9/29/24</a:t>
            </a:fld>
            <a:endParaRPr lang="en-US"/>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a:p>
        </p:txBody>
      </p:sp>
    </p:spTree>
    <p:extLst>
      <p:ext uri="{BB962C8B-B14F-4D97-AF65-F5344CB8AC3E}">
        <p14:creationId xmlns:p14="http://schemas.microsoft.com/office/powerpoint/2010/main" val="307048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a:p>
        </p:txBody>
      </p:sp>
    </p:spTree>
    <p:extLst>
      <p:ext uri="{BB962C8B-B14F-4D97-AF65-F5344CB8AC3E}">
        <p14:creationId xmlns:p14="http://schemas.microsoft.com/office/powerpoint/2010/main" val="38678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a:p>
        </p:txBody>
      </p:sp>
    </p:spTree>
    <p:extLst>
      <p:ext uri="{BB962C8B-B14F-4D97-AF65-F5344CB8AC3E}">
        <p14:creationId xmlns:p14="http://schemas.microsoft.com/office/powerpoint/2010/main" val="424408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a:p>
        </p:txBody>
      </p:sp>
    </p:spTree>
    <p:extLst>
      <p:ext uri="{BB962C8B-B14F-4D97-AF65-F5344CB8AC3E}">
        <p14:creationId xmlns:p14="http://schemas.microsoft.com/office/powerpoint/2010/main" val="424262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a:p>
        </p:txBody>
      </p:sp>
    </p:spTree>
    <p:extLst>
      <p:ext uri="{BB962C8B-B14F-4D97-AF65-F5344CB8AC3E}">
        <p14:creationId xmlns:p14="http://schemas.microsoft.com/office/powerpoint/2010/main" val="384839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a:p>
        </p:txBody>
      </p:sp>
    </p:spTree>
    <p:extLst>
      <p:ext uri="{BB962C8B-B14F-4D97-AF65-F5344CB8AC3E}">
        <p14:creationId xmlns:p14="http://schemas.microsoft.com/office/powerpoint/2010/main" val="374507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a:p>
        </p:txBody>
      </p:sp>
    </p:spTree>
    <p:extLst>
      <p:ext uri="{BB962C8B-B14F-4D97-AF65-F5344CB8AC3E}">
        <p14:creationId xmlns:p14="http://schemas.microsoft.com/office/powerpoint/2010/main" val="141030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a:p>
        </p:txBody>
      </p:sp>
    </p:spTree>
    <p:extLst>
      <p:ext uri="{BB962C8B-B14F-4D97-AF65-F5344CB8AC3E}">
        <p14:creationId xmlns:p14="http://schemas.microsoft.com/office/powerpoint/2010/main" val="359577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a:t>Click icon to insert picture</a:t>
            </a:r>
          </a:p>
        </p:txBody>
      </p:sp>
    </p:spTree>
    <p:extLst>
      <p:ext uri="{BB962C8B-B14F-4D97-AF65-F5344CB8AC3E}">
        <p14:creationId xmlns:p14="http://schemas.microsoft.com/office/powerpoint/2010/main" val="286820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7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hasCustomPrompt="1"/>
          </p:nvPr>
        </p:nvSpPr>
        <p:spPr>
          <a:xfrm>
            <a:off x="3359149" y="389840"/>
            <a:ext cx="8281987" cy="2954655"/>
          </a:xfrm>
        </p:spPr>
        <p:txBody>
          <a:bodyPr anchor="t" anchorCtr="0">
            <a:normAutofit/>
          </a:bodyPr>
          <a:lstStyle>
            <a:lvl1pPr algn="l">
              <a:lnSpc>
                <a:spcPct val="100000"/>
              </a:lnSpc>
              <a:defRPr sz="6400"/>
            </a:lvl1pPr>
          </a:lstStyle>
          <a:p>
            <a:r>
              <a:rPr lang="en-US"/>
              <a:t>Click to add title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hasCustomPrompt="1"/>
          </p:nvPr>
        </p:nvSpPr>
        <p:spPr>
          <a:xfrm>
            <a:off x="3359149" y="3536951"/>
            <a:ext cx="8281989" cy="2555874"/>
          </a:xfrm>
        </p:spPr>
        <p:txBody>
          <a:bodyPr>
            <a:normAutofit/>
          </a:bodyPr>
          <a:lstStyle>
            <a:lvl1pPr marL="0" indent="0" algn="l">
              <a:lnSpc>
                <a:spcPct val="100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5833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72899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00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6099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52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0611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561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19083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6" r:id="rId3"/>
    <p:sldLayoutId id="2147483697" r:id="rId4"/>
    <p:sldLayoutId id="2147483703" r:id="rId5"/>
    <p:sldLayoutId id="2147483698" r:id="rId6"/>
    <p:sldLayoutId id="2147483704" r:id="rId7"/>
    <p:sldLayoutId id="2147483699" r:id="rId8"/>
    <p:sldLayoutId id="2147483700" r:id="rId9"/>
    <p:sldLayoutId id="2147483688" r:id="rId10"/>
    <p:sldLayoutId id="2147483701" r:id="rId11"/>
    <p:sldLayoutId id="2147483686" r:id="rId12"/>
    <p:sldLayoutId id="2147483685" r:id="rId1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593199" y="196900"/>
            <a:ext cx="4907403" cy="1950490"/>
          </a:xfrm>
        </p:spPr>
        <p:txBody>
          <a:bodyPr wrap="square" anchor="b">
            <a:normAutofit/>
          </a:bodyPr>
          <a:lstStyle/>
          <a:p>
            <a:r>
              <a:rPr lang="en-US" dirty="0"/>
              <a:t>Big Store Company Budget Plan </a:t>
            </a:r>
          </a:p>
        </p:txBody>
      </p:sp>
      <p:sp>
        <p:nvSpPr>
          <p:cNvPr id="13" name="Subtitle 3">
            <a:extLst>
              <a:ext uri="{FF2B5EF4-FFF2-40B4-BE49-F238E27FC236}">
                <a16:creationId xmlns:a16="http://schemas.microsoft.com/office/drawing/2014/main" id="{116C6FD5-4E82-B1D0-5D50-983AC0822D7A}"/>
              </a:ext>
            </a:extLst>
          </p:cNvPr>
          <p:cNvSpPr>
            <a:spLocks noGrp="1"/>
          </p:cNvSpPr>
          <p:nvPr>
            <p:ph sz="half" idx="1"/>
          </p:nvPr>
        </p:nvSpPr>
        <p:spPr>
          <a:xfrm>
            <a:off x="583162" y="2827209"/>
            <a:ext cx="4917440" cy="3442144"/>
          </a:xfrm>
        </p:spPr>
        <p:txBody>
          <a:bodyPr vert="horz" wrap="square" lIns="0" tIns="0" rIns="0" bIns="0" rtlCol="0">
            <a:normAutofit/>
          </a:bodyPr>
          <a:lstStyle/>
          <a:p>
            <a:pPr marL="57150">
              <a:spcAft>
                <a:spcPts val="0"/>
              </a:spcAft>
            </a:pPr>
            <a:r>
              <a:rPr lang="en-US" cap="all" dirty="0" err="1"/>
              <a:t>Sumaiya</a:t>
            </a:r>
            <a:r>
              <a:rPr lang="en-US" cap="all" dirty="0"/>
              <a:t> </a:t>
            </a:r>
            <a:r>
              <a:rPr lang="en-US" cap="all" dirty="0" err="1"/>
              <a:t>Shrabony</a:t>
            </a:r>
            <a:endParaRPr lang="en-US" dirty="0"/>
          </a:p>
          <a:p>
            <a:pPr marL="57150">
              <a:spcAft>
                <a:spcPts val="0"/>
              </a:spcAft>
            </a:pPr>
            <a:endParaRPr lang="en-US"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202" r="11021" b="1"/>
          <a:stretch/>
        </p:blipFill>
        <p:spPr>
          <a:xfrm>
            <a:off x="6095588" y="10"/>
            <a:ext cx="6095998" cy="6857990"/>
          </a:xfrm>
          <a:no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018020" y="502917"/>
            <a:ext cx="4814942" cy="2463545"/>
          </a:xfrm>
        </p:spPr>
        <p:txBody>
          <a:bodyPr wrap="square" anchor="ctr">
            <a:normAutofit fontScale="90000"/>
          </a:bodyPr>
          <a:lstStyle/>
          <a:p>
            <a:r>
              <a:rPr lang="en-US" sz="3600"/>
              <a:t>BSC Total Revenue Budget Forecast by Category and Subcategory (2020-2022)</a:t>
            </a:r>
          </a:p>
        </p:txBody>
      </p:sp>
      <p:pic>
        <p:nvPicPr>
          <p:cNvPr id="6" name="Content Placeholder 5" descr="A screenshot of a graph&#10;&#10;Description automatically generated">
            <a:extLst>
              <a:ext uri="{FF2B5EF4-FFF2-40B4-BE49-F238E27FC236}">
                <a16:creationId xmlns:a16="http://schemas.microsoft.com/office/drawing/2014/main" id="{11B3CB9C-320A-296C-F882-360A3A02AEF5}"/>
              </a:ext>
            </a:extLst>
          </p:cNvPr>
          <p:cNvPicPr>
            <a:picLocks noGrp="1" noChangeAspect="1"/>
          </p:cNvPicPr>
          <p:nvPr>
            <p:ph type="pic" sz="quarter" idx="13"/>
          </p:nvPr>
        </p:nvPicPr>
        <p:blipFill>
          <a:blip r:embed="rId3"/>
          <a:stretch/>
        </p:blipFill>
        <p:spPr>
          <a:xfrm>
            <a:off x="274320" y="502372"/>
            <a:ext cx="6473190" cy="5723715"/>
          </a:xfrm>
          <a:noFill/>
        </p:spPr>
      </p:pic>
      <p:sp>
        <p:nvSpPr>
          <p:cNvPr id="5" name="TextBox 4">
            <a:extLst>
              <a:ext uri="{FF2B5EF4-FFF2-40B4-BE49-F238E27FC236}">
                <a16:creationId xmlns:a16="http://schemas.microsoft.com/office/drawing/2014/main" id="{46A54632-1673-71AA-A28E-6A500BE11384}"/>
              </a:ext>
            </a:extLst>
          </p:cNvPr>
          <p:cNvSpPr txBox="1"/>
          <p:nvPr/>
        </p:nvSpPr>
        <p:spPr>
          <a:xfrm flipH="1">
            <a:off x="6934200" y="2682240"/>
            <a:ext cx="340614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j-lt"/>
                <a:ea typeface="+mj-ea"/>
                <a:cs typeface="+mj-cs"/>
              </a:rPr>
              <a:t>Electronics: 52.88M​</a:t>
            </a:r>
            <a:br>
              <a:rPr lang="en-US" sz="2800">
                <a:latin typeface="+mj-lt"/>
                <a:ea typeface="+mj-ea"/>
                <a:cs typeface="+mj-cs"/>
              </a:rPr>
            </a:br>
            <a:r>
              <a:rPr lang="en-US" sz="2800">
                <a:latin typeface="+mj-lt"/>
                <a:ea typeface="+mj-ea"/>
                <a:cs typeface="+mj-cs"/>
              </a:rPr>
              <a:t>Movies: 8.94M​</a:t>
            </a:r>
          </a:p>
          <a:p>
            <a:r>
              <a:rPr lang="en-US" sz="2800">
                <a:latin typeface="+mj-lt"/>
                <a:ea typeface="+mj-ea"/>
                <a:cs typeface="+mj-cs"/>
              </a:rPr>
              <a:t>Music: 8.42M​</a:t>
            </a:r>
            <a:br>
              <a:rPr lang="en-US" sz="2800">
                <a:latin typeface="+mj-lt"/>
                <a:ea typeface="+mj-ea"/>
                <a:cs typeface="+mj-cs"/>
              </a:rPr>
            </a:br>
            <a:r>
              <a:rPr lang="en-US" sz="2800">
                <a:latin typeface="+mj-lt"/>
                <a:ea typeface="+mj-ea"/>
                <a:cs typeface="+mj-cs"/>
              </a:rPr>
              <a:t>Books: 5.74M</a:t>
            </a:r>
          </a:p>
        </p:txBody>
      </p:sp>
    </p:spTree>
    <p:extLst>
      <p:ext uri="{BB962C8B-B14F-4D97-AF65-F5344CB8AC3E}">
        <p14:creationId xmlns:p14="http://schemas.microsoft.com/office/powerpoint/2010/main" val="89100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1332000"/>
          </a:xfrm>
        </p:spPr>
        <p:txBody>
          <a:bodyPr/>
          <a:lstStyle/>
          <a:p>
            <a:r>
              <a:rPr lang="en-US"/>
              <a:t>Plan for Revenue Growth Scenario of </a:t>
            </a:r>
            <a:r>
              <a:rPr lang="en-US">
                <a:ea typeface="+mj-lt"/>
                <a:cs typeface="+mj-lt"/>
              </a:rPr>
              <a:t>Base+5%, Base+10%, and Base+15%</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375602" y="2097175"/>
            <a:ext cx="5610860" cy="4254730"/>
          </a:xfrm>
        </p:spPr>
        <p:txBody>
          <a:bodyPr vert="horz" wrap="square" lIns="0" tIns="0" rIns="0" bIns="0" rtlCol="0" anchor="t">
            <a:normAutofit/>
          </a:bodyPr>
          <a:lstStyle/>
          <a:p>
            <a:pPr algn="just"/>
            <a:r>
              <a:rPr lang="en-US" b="1">
                <a:ea typeface="+mn-lt"/>
                <a:cs typeface="+mn-lt"/>
              </a:rPr>
              <a:t>Rational Maximum Growth Rate: </a:t>
            </a:r>
            <a:r>
              <a:rPr lang="en-US">
                <a:ea typeface="+mn-lt"/>
                <a:cs typeface="+mn-lt"/>
              </a:rPr>
              <a:t>Target an additional 5% for the year 1 budget based on BSC's operational capabilities, financial resources, and market conditions. </a:t>
            </a:r>
            <a:endParaRPr lang="en-US"/>
          </a:p>
          <a:p>
            <a:pPr algn="just"/>
            <a:r>
              <a:rPr lang="en-US" b="1">
                <a:ea typeface="+mn-lt"/>
                <a:cs typeface="+mn-lt"/>
              </a:rPr>
              <a:t>Key Product Selection:</a:t>
            </a:r>
            <a:r>
              <a:rPr lang="en-US">
                <a:ea typeface="+mn-lt"/>
                <a:cs typeface="+mn-lt"/>
              </a:rPr>
              <a:t> Focus on key/critical product on each category and </a:t>
            </a:r>
            <a:r>
              <a:rPr lang="en-US" sz="1700">
                <a:ea typeface="+mn-lt"/>
                <a:cs typeface="+mn-lt"/>
              </a:rPr>
              <a:t>allocate resources towards promoting these products and expanding their market reach.</a:t>
            </a:r>
            <a:r>
              <a:rPr lang="en-US">
                <a:ea typeface="+mn-lt"/>
                <a:cs typeface="+mn-lt"/>
              </a:rPr>
              <a:t> </a:t>
            </a:r>
          </a:p>
          <a:p>
            <a:pPr marL="342900" indent="-285750" algn="just">
              <a:spcBef>
                <a:spcPts val="200"/>
              </a:spcBef>
              <a:spcAft>
                <a:spcPts val="200"/>
              </a:spcAft>
              <a:buChar char="•"/>
            </a:pPr>
            <a:r>
              <a:rPr lang="en-US">
                <a:ea typeface="+mn-lt"/>
                <a:cs typeface="+mn-lt"/>
              </a:rPr>
              <a:t>Electronics: Video Equipment, TV’s, Audio Equipment and Cameras. </a:t>
            </a:r>
          </a:p>
          <a:p>
            <a:pPr marL="342900" indent="-285750" algn="just">
              <a:spcBef>
                <a:spcPts val="200"/>
              </a:spcBef>
              <a:spcAft>
                <a:spcPts val="200"/>
              </a:spcAft>
              <a:buChar char="•"/>
            </a:pPr>
            <a:r>
              <a:rPr lang="en-US">
                <a:ea typeface="+mn-lt"/>
                <a:cs typeface="+mn-lt"/>
              </a:rPr>
              <a:t>Movies: Special Interest. </a:t>
            </a:r>
          </a:p>
          <a:p>
            <a:pPr marL="342900" indent="-285750" algn="just">
              <a:spcBef>
                <a:spcPts val="200"/>
              </a:spcBef>
              <a:spcAft>
                <a:spcPts val="200"/>
              </a:spcAft>
              <a:buChar char="•"/>
            </a:pPr>
            <a:r>
              <a:rPr lang="en-US">
                <a:ea typeface="+mn-lt"/>
                <a:cs typeface="+mn-lt"/>
              </a:rPr>
              <a:t>Books: Science &amp; Technology </a:t>
            </a:r>
          </a:p>
          <a:p>
            <a:pPr marL="342900" indent="-285750" algn="just">
              <a:spcBef>
                <a:spcPts val="200"/>
              </a:spcBef>
              <a:spcAft>
                <a:spcPts val="200"/>
              </a:spcAft>
              <a:buChar char="•"/>
            </a:pPr>
            <a:r>
              <a:rPr lang="en-US">
                <a:ea typeface="+mn-lt"/>
                <a:cs typeface="+mn-lt"/>
              </a:rPr>
              <a:t>Music: Country. </a:t>
            </a:r>
            <a:endParaRPr lang="en-US"/>
          </a:p>
          <a:p>
            <a:pPr marL="57150" algn="just"/>
            <a:endParaRPr lang="en-US"/>
          </a:p>
          <a:p>
            <a:endParaRPr lang="en-US"/>
          </a:p>
        </p:txBody>
      </p:sp>
      <p:sp>
        <p:nvSpPr>
          <p:cNvPr id="7" name="Content Placeholder 6">
            <a:extLst>
              <a:ext uri="{FF2B5EF4-FFF2-40B4-BE49-F238E27FC236}">
                <a16:creationId xmlns:a16="http://schemas.microsoft.com/office/drawing/2014/main" id="{845A03A5-6D4D-7072-B3BD-F2DA38CADEB0}"/>
              </a:ext>
            </a:extLst>
          </p:cNvPr>
          <p:cNvSpPr>
            <a:spLocks noGrp="1"/>
          </p:cNvSpPr>
          <p:nvPr>
            <p:ph sz="half" idx="13"/>
          </p:nvPr>
        </p:nvSpPr>
        <p:spPr>
          <a:xfrm>
            <a:off x="6205540" y="2097175"/>
            <a:ext cx="5679440" cy="4186150"/>
          </a:xfrm>
        </p:spPr>
        <p:txBody>
          <a:bodyPr vert="horz" wrap="square" lIns="0" tIns="0" rIns="0" bIns="0" rtlCol="0" anchor="t">
            <a:normAutofit/>
          </a:bodyPr>
          <a:lstStyle/>
          <a:p>
            <a:pPr algn="just"/>
            <a:r>
              <a:rPr lang="en-US">
                <a:ea typeface="+mn-lt"/>
                <a:cs typeface="+mn-lt"/>
              </a:rPr>
              <a:t>Product Growth Targets: To increase sales rate up to 5% more than the revenue forecasted for 2020, recommend developing targeted marketing campaigns and promotional strategies to stimulate demand and drive sales.</a:t>
            </a:r>
          </a:p>
          <a:p>
            <a:pPr algn="just"/>
            <a:r>
              <a:rPr lang="en-US">
                <a:ea typeface="+mn-lt"/>
                <a:cs typeface="+mn-lt"/>
              </a:rPr>
              <a:t>Sales Channel: Focus extensively on Web sales by creating an e-commerce campaign and innovative digital presence to ensure forecasted revenue growth from the Web sales channel. We also need to focus on the Northeast region for our physical sales channel to utilize our existing supply chain and sales infrastructure. </a:t>
            </a:r>
          </a:p>
          <a:p>
            <a:endParaRPr lang="en-US"/>
          </a:p>
        </p:txBody>
      </p:sp>
    </p:spTree>
    <p:extLst>
      <p:ext uri="{BB962C8B-B14F-4D97-AF65-F5344CB8AC3E}">
        <p14:creationId xmlns:p14="http://schemas.microsoft.com/office/powerpoint/2010/main" val="23301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600974" y="196900"/>
            <a:ext cx="4899628" cy="2331490"/>
          </a:xfrm>
        </p:spPr>
        <p:txBody>
          <a:bodyPr wrap="square" anchor="b">
            <a:normAutofit/>
          </a:bodyPr>
          <a:lstStyle/>
          <a:p>
            <a:r>
              <a:rPr lang="en-US"/>
              <a:t>New Product Recommendation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sz="half" idx="1"/>
          </p:nvPr>
        </p:nvSpPr>
        <p:spPr>
          <a:xfrm>
            <a:off x="598712" y="2625046"/>
            <a:ext cx="4870788" cy="3543225"/>
          </a:xfrm>
        </p:spPr>
        <p:txBody>
          <a:bodyPr vert="horz" wrap="square" lIns="0" tIns="0" rIns="0" bIns="0" rtlCol="0" anchor="t">
            <a:normAutofit/>
          </a:bodyPr>
          <a:lstStyle/>
          <a:p>
            <a:pPr>
              <a:lnSpc>
                <a:spcPct val="100000"/>
              </a:lnSpc>
            </a:pPr>
            <a:r>
              <a:rPr lang="en-US" sz="1500"/>
              <a:t>Smart Home Devices:  With the increasing adoption of IoT technologies, smart home devices offer significant growth potential. These products encompass smart speakers, security cameras, and connected appliances, catering to consumers' desire for convenience and connectivity.</a:t>
            </a:r>
          </a:p>
          <a:p>
            <a:pPr>
              <a:lnSpc>
                <a:spcPct val="100000"/>
              </a:lnSpc>
            </a:pPr>
            <a:r>
              <a:rPr lang="en-US" sz="1500"/>
              <a:t>Movies from Book Adoption: Bringing in movies based on the popular book already on our sales channel can help us garner and produce a new customer base along with increasing the stickiness index. This can capitalize on the trend of offering a curated selection of quality products and give our company greater brand recognition.</a:t>
            </a:r>
          </a:p>
          <a:p>
            <a:pPr>
              <a:lnSpc>
                <a:spcPct val="100000"/>
              </a:lnSpc>
            </a:pPr>
            <a:endParaRPr lang="en-US" sz="1500"/>
          </a:p>
        </p:txBody>
      </p:sp>
      <p:pic>
        <p:nvPicPr>
          <p:cNvPr id="5" name="Picture 4" descr="Mobile device with apps">
            <a:extLst>
              <a:ext uri="{FF2B5EF4-FFF2-40B4-BE49-F238E27FC236}">
                <a16:creationId xmlns:a16="http://schemas.microsoft.com/office/drawing/2014/main" id="{08A02E02-A554-B3F8-E0DD-2E2912768C26}"/>
              </a:ext>
            </a:extLst>
          </p:cNvPr>
          <p:cNvPicPr>
            <a:picLocks noChangeAspect="1"/>
          </p:cNvPicPr>
          <p:nvPr/>
        </p:nvPicPr>
        <p:blipFill rotWithShape="1">
          <a:blip r:embed="rId3"/>
          <a:srcRect l="44844" r="5156"/>
          <a:stretch/>
        </p:blipFill>
        <p:spPr>
          <a:xfrm>
            <a:off x="6095588" y="10"/>
            <a:ext cx="6095998" cy="6857990"/>
          </a:xfrm>
          <a:prstGeom prst="rect">
            <a:avLst/>
          </a:prstGeom>
          <a:noFill/>
        </p:spPr>
      </p:pic>
    </p:spTree>
    <p:extLst>
      <p:ext uri="{BB962C8B-B14F-4D97-AF65-F5344CB8AC3E}">
        <p14:creationId xmlns:p14="http://schemas.microsoft.com/office/powerpoint/2010/main" val="65284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50863" y="560961"/>
            <a:ext cx="11090275" cy="1186560"/>
          </a:xfrm>
        </p:spPr>
        <p:txBody>
          <a:bodyPr wrap="square" lIns="0" anchor="t">
            <a:normAutofit/>
          </a:bodyPr>
          <a:lstStyle/>
          <a:p>
            <a:r>
              <a:rPr lang="en-US"/>
              <a:t>Risks and Challenges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50861" y="1917064"/>
            <a:ext cx="11090275" cy="4297679"/>
          </a:xfrm>
        </p:spPr>
        <p:txBody>
          <a:bodyPr vert="horz" wrap="square" lIns="0" tIns="45720" rIns="91440" bIns="45720" rtlCol="0" anchor="t">
            <a:normAutofit/>
          </a:bodyPr>
          <a:lstStyle/>
          <a:p>
            <a:r>
              <a:rPr lang="en-US"/>
              <a:t>In the competitive market landscape of today’s world, macroeconomic indicators are always changing.  While creating this budget plan, we are unaware of how the consumer mentality and market dynamics will change with the end of this pandemic. </a:t>
            </a:r>
          </a:p>
          <a:p>
            <a:r>
              <a:rPr lang="en-US"/>
              <a:t>In this scenario, we need to be flexible about pricing adaptation, inventory management, and promotional strategies accordingly to remain competitive and mitigate risks associated with market changes.</a:t>
            </a:r>
          </a:p>
          <a:p>
            <a:r>
              <a:rPr lang="en-US"/>
              <a:t>As we know the necessity to Introduce innovative products tailored to meet evolving consumer needs and preferences, we also need to keep in mind the possibility of increased actual cost and thus need to prepare ourselves to change the analytics models accordingly. </a:t>
            </a:r>
          </a:p>
          <a:p>
            <a:endParaRPr lang="en-US"/>
          </a:p>
        </p:txBody>
      </p:sp>
    </p:spTree>
    <p:extLst>
      <p:ext uri="{BB962C8B-B14F-4D97-AF65-F5344CB8AC3E}">
        <p14:creationId xmlns:p14="http://schemas.microsoft.com/office/powerpoint/2010/main" val="11866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3354" y="196900"/>
            <a:ext cx="4907248" cy="944650"/>
          </a:xfrm>
          <a:noFill/>
        </p:spPr>
        <p:txBody>
          <a:bodyPr anchor="b"/>
          <a:lstStyle/>
          <a:p>
            <a:r>
              <a:rPr lang="en-US"/>
              <a:t>Conclusion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90782" y="1371789"/>
            <a:ext cx="4970780" cy="4897564"/>
          </a:xfrm>
          <a:noFill/>
        </p:spPr>
        <p:txBody>
          <a:bodyPr vert="horz" lIns="91440" tIns="45720" rIns="91440" bIns="45720" rtlCol="0" anchor="t">
            <a:normAutofit/>
          </a:bodyPr>
          <a:lstStyle/>
          <a:p>
            <a:r>
              <a:rPr lang="en-US">
                <a:ea typeface="+mn-lt"/>
                <a:cs typeface="+mn-lt"/>
              </a:rPr>
              <a:t>In navigating the complexities of the retail landscape, BSC must remain agile, innovative, and customer centric. By leveraging data-driven insights, embracing emerging trends, and mitigating risks effectively, we can position BSC for sustained revenue growth and long-term success in the competitive retail market.</a:t>
            </a:r>
          </a:p>
          <a:p>
            <a:r>
              <a:rPr lang="en-US">
                <a:ea typeface="+mn-lt"/>
                <a:cs typeface="+mn-lt"/>
              </a:rPr>
              <a:t>After careful analysis, we have found out that our best strategy should be to focus on expanding heavily on the Electronics category followed by Movies and Music. It is also recommended to expand the market cap on Web and E-commerce and focus on Northeast region for physical expansion.</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a:xfrm>
            <a:off x="6095588" y="0"/>
            <a:ext cx="6095998" cy="6858000"/>
          </a:xfrm>
        </p:spPr>
      </p:pic>
    </p:spTree>
    <p:extLst>
      <p:ext uri="{BB962C8B-B14F-4D97-AF65-F5344CB8AC3E}">
        <p14:creationId xmlns:p14="http://schemas.microsoft.com/office/powerpoint/2010/main" val="41452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7018020" y="662937"/>
            <a:ext cx="4624442" cy="5542025"/>
          </a:xfrm>
        </p:spPr>
        <p:txBody>
          <a:bodyPr wrap="square" anchor="ctr">
            <a:normAutofit/>
          </a:bodyPr>
          <a:lstStyle/>
          <a:p>
            <a:r>
              <a:rPr lang="en-US"/>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55" r="2352"/>
          <a:stretch/>
        </p:blipFill>
        <p:spPr>
          <a:xfrm>
            <a:off x="20" y="10"/>
            <a:ext cx="6267430" cy="6857990"/>
          </a:xfrm>
          <a:no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93199" y="196900"/>
            <a:ext cx="4907403" cy="1367327"/>
          </a:xfrm>
        </p:spPr>
        <p:txBody>
          <a:bodyPr wrap="square" anchor="b">
            <a:normAutofit/>
          </a:bodyPr>
          <a:lstStyle/>
          <a:p>
            <a:r>
              <a:rPr lang="en-US"/>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half" idx="1"/>
          </p:nvPr>
        </p:nvSpPr>
        <p:spPr>
          <a:xfrm>
            <a:off x="590937" y="1863046"/>
            <a:ext cx="4909665" cy="4406307"/>
          </a:xfrm>
        </p:spPr>
        <p:txBody>
          <a:bodyPr vert="horz" wrap="square" lIns="0" tIns="0" rIns="0" bIns="0" rtlCol="0" anchor="t">
            <a:noAutofit/>
          </a:bodyPr>
          <a:lstStyle/>
          <a:p>
            <a:pPr>
              <a:lnSpc>
                <a:spcPct val="100000"/>
              </a:lnSpc>
            </a:pPr>
            <a:r>
              <a:rPr lang="en-US" sz="1600"/>
              <a:t>Introduction</a:t>
            </a:r>
          </a:p>
          <a:p>
            <a:pPr>
              <a:lnSpc>
                <a:spcPct val="100000"/>
              </a:lnSpc>
            </a:pPr>
            <a:r>
              <a:rPr lang="en-US" sz="1600"/>
              <a:t>Historical Revenue By Region</a:t>
            </a:r>
          </a:p>
          <a:p>
            <a:pPr>
              <a:lnSpc>
                <a:spcPct val="100000"/>
              </a:lnSpc>
            </a:pPr>
            <a:r>
              <a:rPr lang="en-US" sz="1600"/>
              <a:t>Historical Revenue by Subcategories</a:t>
            </a:r>
          </a:p>
          <a:p>
            <a:pPr>
              <a:lnSpc>
                <a:spcPct val="100000"/>
              </a:lnSpc>
            </a:pPr>
            <a:r>
              <a:rPr lang="en-US" sz="1600"/>
              <a:t>Total Revenue Forecast</a:t>
            </a:r>
          </a:p>
          <a:p>
            <a:pPr>
              <a:lnSpc>
                <a:spcPct val="100000"/>
              </a:lnSpc>
            </a:pPr>
            <a:r>
              <a:rPr lang="en-US" sz="1600"/>
              <a:t>Revenue Forecast by Region</a:t>
            </a:r>
          </a:p>
          <a:p>
            <a:pPr>
              <a:lnSpc>
                <a:spcPct val="100000"/>
              </a:lnSpc>
            </a:pPr>
            <a:r>
              <a:rPr lang="en-US" sz="1600"/>
              <a:t>Revenue Forecast by Subcategories</a:t>
            </a:r>
          </a:p>
          <a:p>
            <a:pPr>
              <a:lnSpc>
                <a:spcPct val="100000"/>
              </a:lnSpc>
            </a:pPr>
            <a:r>
              <a:rPr lang="en-US" sz="1600"/>
              <a:t>Strategy</a:t>
            </a:r>
          </a:p>
          <a:p>
            <a:pPr>
              <a:lnSpc>
                <a:spcPct val="100000"/>
              </a:lnSpc>
            </a:pPr>
            <a:r>
              <a:rPr lang="en-US" sz="1600"/>
              <a:t>New Product Recommendation</a:t>
            </a:r>
          </a:p>
          <a:p>
            <a:pPr>
              <a:lnSpc>
                <a:spcPct val="100000"/>
              </a:lnSpc>
            </a:pPr>
            <a:r>
              <a:rPr lang="en-US" sz="1600"/>
              <a:t>Risk and Challenges</a:t>
            </a:r>
          </a:p>
          <a:p>
            <a:pPr>
              <a:lnSpc>
                <a:spcPct val="100000"/>
              </a:lnSpc>
            </a:pPr>
            <a:endParaRPr lang="en-US" sz="1600"/>
          </a:p>
        </p:txBody>
      </p:sp>
      <p:pic>
        <p:nvPicPr>
          <p:cNvPr id="10" name="Picture 9">
            <a:extLst>
              <a:ext uri="{FF2B5EF4-FFF2-40B4-BE49-F238E27FC236}">
                <a16:creationId xmlns:a16="http://schemas.microsoft.com/office/drawing/2014/main" id="{315326C4-466C-62CC-791F-30F81280603C}"/>
              </a:ext>
            </a:extLst>
          </p:cNvPr>
          <p:cNvPicPr>
            <a:picLocks noChangeAspect="1"/>
          </p:cNvPicPr>
          <p:nvPr/>
        </p:nvPicPr>
        <p:blipFill rotWithShape="1">
          <a:blip r:embed="rId3"/>
          <a:srcRect l="32070" r="5173" b="6"/>
          <a:stretch/>
        </p:blipFill>
        <p:spPr>
          <a:xfrm>
            <a:off x="6095588" y="10"/>
            <a:ext cx="6095998" cy="6857990"/>
          </a:xfrm>
          <a:prstGeom prst="rect">
            <a:avLst/>
          </a:prstGeom>
          <a:noFill/>
        </p:spPr>
      </p:pic>
    </p:spTree>
    <p:extLst>
      <p:ext uri="{BB962C8B-B14F-4D97-AF65-F5344CB8AC3E}">
        <p14:creationId xmlns:p14="http://schemas.microsoft.com/office/powerpoint/2010/main" val="26650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93199" y="196900"/>
            <a:ext cx="4782995" cy="1289572"/>
          </a:xfrm>
        </p:spPr>
        <p:txBody>
          <a:bodyPr wrap="square" lIns="0" anchor="b">
            <a:normAutofit/>
          </a:bodyPr>
          <a:lstStyle/>
          <a:p>
            <a:r>
              <a:rPr lang="en-US"/>
              <a:t>Introduction</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90937" y="1847495"/>
            <a:ext cx="4909665" cy="4421858"/>
          </a:xfrm>
        </p:spPr>
        <p:txBody>
          <a:bodyPr vert="horz" wrap="square" lIns="0" tIns="45720" rIns="91440" bIns="45720" rtlCol="0" anchor="t">
            <a:normAutofit/>
          </a:bodyPr>
          <a:lstStyle/>
          <a:p>
            <a:pPr>
              <a:lnSpc>
                <a:spcPct val="100000"/>
              </a:lnSpc>
            </a:pPr>
            <a:r>
              <a:rPr lang="en-US" dirty="0"/>
              <a:t>We at BSC have analyzed the revenue of 2017-2019 across our company based on region, category and subcategory. The purpose of the analysis is to create a 3-year budget plan for the company to focus on key/critical products and adopt appropriate marketing strategy to gain the highest revenue return from the targeted regions. </a:t>
            </a:r>
          </a:p>
          <a:p>
            <a:pPr>
              <a:lnSpc>
                <a:spcPct val="100000"/>
              </a:lnSpc>
            </a:pPr>
            <a:r>
              <a:rPr lang="en-US" dirty="0"/>
              <a:t>In the process, we have scrutinized the possibility of additional revenue growth of 5%, 10% and 15%. We have produced the 5% additional rational maximum growth for the year 1 budget and focused on mitigating and have leeway of change based on unexpected market landscape changes. </a:t>
            </a:r>
          </a:p>
        </p:txBody>
      </p:sp>
      <p:pic>
        <p:nvPicPr>
          <p:cNvPr id="5" name="Picture 4" descr="People Discussing">
            <a:extLst>
              <a:ext uri="{FF2B5EF4-FFF2-40B4-BE49-F238E27FC236}">
                <a16:creationId xmlns:a16="http://schemas.microsoft.com/office/drawing/2014/main" id="{8A2A6755-E43F-8D03-D813-5123D5C907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616" r="40509" b="6250"/>
          <a:stretch/>
        </p:blipFill>
        <p:spPr>
          <a:xfrm>
            <a:off x="6095588" y="10"/>
            <a:ext cx="6095998" cy="6857990"/>
          </a:xfrm>
          <a:prstGeom prst="rect">
            <a:avLst/>
          </a:prstGeom>
          <a:noFill/>
        </p:spPr>
      </p:pic>
    </p:spTree>
    <p:extLst>
      <p:ext uri="{BB962C8B-B14F-4D97-AF65-F5344CB8AC3E}">
        <p14:creationId xmlns:p14="http://schemas.microsoft.com/office/powerpoint/2010/main" val="136502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459980" y="350517"/>
            <a:ext cx="4182482" cy="2021585"/>
          </a:xfrm>
        </p:spPr>
        <p:txBody>
          <a:bodyPr wrap="square" anchor="ctr">
            <a:noAutofit/>
          </a:bodyPr>
          <a:lstStyle/>
          <a:p>
            <a:r>
              <a:rPr lang="en-US" sz="4000"/>
              <a:t>BSC Total Revenue By Region (2017-2019)</a:t>
            </a:r>
          </a:p>
        </p:txBody>
      </p:sp>
      <p:pic>
        <p:nvPicPr>
          <p:cNvPr id="2" name="Picture 1" descr="A screenshot of a graph&#10;&#10;Description automatically generated">
            <a:extLst>
              <a:ext uri="{FF2B5EF4-FFF2-40B4-BE49-F238E27FC236}">
                <a16:creationId xmlns:a16="http://schemas.microsoft.com/office/drawing/2014/main" id="{1D897E25-BA54-E414-64F0-12EE37A9C9F5}"/>
              </a:ext>
            </a:extLst>
          </p:cNvPr>
          <p:cNvPicPr>
            <a:picLocks noChangeAspect="1"/>
          </p:cNvPicPr>
          <p:nvPr/>
        </p:nvPicPr>
        <p:blipFill>
          <a:blip r:embed="rId3"/>
          <a:stretch>
            <a:fillRect/>
          </a:stretch>
        </p:blipFill>
        <p:spPr>
          <a:xfrm>
            <a:off x="243840" y="347211"/>
            <a:ext cx="6831330" cy="6072138"/>
          </a:xfrm>
          <a:prstGeom prst="rect">
            <a:avLst/>
          </a:prstGeom>
          <a:noFill/>
        </p:spPr>
      </p:pic>
      <p:sp>
        <p:nvSpPr>
          <p:cNvPr id="7" name="TextBox 6">
            <a:extLst>
              <a:ext uri="{FF2B5EF4-FFF2-40B4-BE49-F238E27FC236}">
                <a16:creationId xmlns:a16="http://schemas.microsoft.com/office/drawing/2014/main" id="{023F724D-F8DE-6094-F289-FF2D6937CB2E}"/>
              </a:ext>
            </a:extLst>
          </p:cNvPr>
          <p:cNvSpPr txBox="1"/>
          <p:nvPr/>
        </p:nvSpPr>
        <p:spPr>
          <a:xfrm>
            <a:off x="7551379" y="2608658"/>
            <a:ext cx="37619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Northeast: 8.55M</a:t>
            </a:r>
          </a:p>
          <a:p>
            <a:r>
              <a:rPr lang="en-US"/>
              <a:t>South: 5.39M</a:t>
            </a:r>
          </a:p>
          <a:p>
            <a:r>
              <a:rPr lang="en-US"/>
              <a:t>Central: 5.03M</a:t>
            </a:r>
          </a:p>
          <a:p>
            <a:r>
              <a:rPr lang="en-US"/>
              <a:t>Mid-Atlantic: 4.45M</a:t>
            </a:r>
          </a:p>
          <a:p>
            <a:r>
              <a:rPr lang="en-US"/>
              <a:t>Web: 3.90M</a:t>
            </a:r>
          </a:p>
          <a:p>
            <a:r>
              <a:rPr lang="en-US"/>
              <a:t>Southwest: 3.69M</a:t>
            </a:r>
          </a:p>
          <a:p>
            <a:r>
              <a:rPr lang="en-US"/>
              <a:t>Southeast: 2.24M</a:t>
            </a:r>
          </a:p>
          <a:p>
            <a:r>
              <a:rPr lang="en-US"/>
              <a:t>Northwest: 1.76M</a:t>
            </a:r>
          </a:p>
        </p:txBody>
      </p:sp>
    </p:spTree>
    <p:extLst>
      <p:ext uri="{BB962C8B-B14F-4D97-AF65-F5344CB8AC3E}">
        <p14:creationId xmlns:p14="http://schemas.microsoft.com/office/powerpoint/2010/main" val="18397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459980" y="350517"/>
            <a:ext cx="4182482" cy="2021585"/>
          </a:xfrm>
        </p:spPr>
        <p:txBody>
          <a:bodyPr wrap="square" anchor="ctr">
            <a:noAutofit/>
          </a:bodyPr>
          <a:lstStyle/>
          <a:p>
            <a:r>
              <a:rPr lang="en-US" sz="4000"/>
              <a:t>BSC Total Revenue By Category (2017-2019)</a:t>
            </a:r>
          </a:p>
        </p:txBody>
      </p:sp>
      <p:sp>
        <p:nvSpPr>
          <p:cNvPr id="7" name="TextBox 6">
            <a:extLst>
              <a:ext uri="{FF2B5EF4-FFF2-40B4-BE49-F238E27FC236}">
                <a16:creationId xmlns:a16="http://schemas.microsoft.com/office/drawing/2014/main" id="{023F724D-F8DE-6094-F289-FF2D6937CB2E}"/>
              </a:ext>
            </a:extLst>
          </p:cNvPr>
          <p:cNvSpPr txBox="1"/>
          <p:nvPr/>
        </p:nvSpPr>
        <p:spPr>
          <a:xfrm>
            <a:off x="7551379" y="2608658"/>
            <a:ext cx="37619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Electronics: 24.4M</a:t>
            </a:r>
            <a:br>
              <a:rPr lang="en-US"/>
            </a:br>
            <a:r>
              <a:rPr lang="en-US">
                <a:ea typeface="+mn-lt"/>
                <a:cs typeface="+mn-lt"/>
              </a:rPr>
              <a:t>Movies: 4.09M</a:t>
            </a:r>
            <a:endParaRPr lang="en-US"/>
          </a:p>
          <a:p>
            <a:r>
              <a:rPr lang="en-US"/>
              <a:t>Music: 3.9M</a:t>
            </a:r>
            <a:br>
              <a:rPr lang="en-US"/>
            </a:br>
            <a:r>
              <a:rPr lang="en-US"/>
              <a:t>Books: 2.64M</a:t>
            </a:r>
          </a:p>
        </p:txBody>
      </p:sp>
      <p:pic>
        <p:nvPicPr>
          <p:cNvPr id="4" name="Picture 3">
            <a:extLst>
              <a:ext uri="{FF2B5EF4-FFF2-40B4-BE49-F238E27FC236}">
                <a16:creationId xmlns:a16="http://schemas.microsoft.com/office/drawing/2014/main" id="{C989D6C7-FDA1-4AED-1558-F101B8DB24F6}"/>
              </a:ext>
            </a:extLst>
          </p:cNvPr>
          <p:cNvPicPr>
            <a:picLocks noChangeAspect="1"/>
          </p:cNvPicPr>
          <p:nvPr/>
        </p:nvPicPr>
        <p:blipFill>
          <a:blip r:embed="rId3">
            <a:extLst>
              <a:ext uri="{BEBA8EAE-BF5A-486C-A8C5-ECC9F3942E4B}">
                <a14:imgProps xmlns:a14="http://schemas.microsoft.com/office/drawing/2010/main">
                  <a14:imgLayer r:embed="rId4">
                    <a14:imgEffect>
                      <a14:saturation sat="27000"/>
                    </a14:imgEffect>
                    <a14:imgEffect>
                      <a14:brightnessContrast bright="-12000" contrast="46000"/>
                    </a14:imgEffect>
                  </a14:imgLayer>
                </a14:imgProps>
              </a:ext>
            </a:extLst>
          </a:blip>
          <a:stretch>
            <a:fillRect/>
          </a:stretch>
        </p:blipFill>
        <p:spPr>
          <a:xfrm>
            <a:off x="556260" y="569731"/>
            <a:ext cx="6652260" cy="5467079"/>
          </a:xfrm>
          <a:prstGeom prst="rect">
            <a:avLst/>
          </a:prstGeom>
        </p:spPr>
      </p:pic>
    </p:spTree>
    <p:extLst>
      <p:ext uri="{BB962C8B-B14F-4D97-AF65-F5344CB8AC3E}">
        <p14:creationId xmlns:p14="http://schemas.microsoft.com/office/powerpoint/2010/main" val="40997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550863" y="560961"/>
            <a:ext cx="11090275" cy="1186560"/>
          </a:xfrm>
        </p:spPr>
        <p:txBody>
          <a:bodyPr wrap="square" anchor="t">
            <a:normAutofit/>
          </a:bodyPr>
          <a:lstStyle/>
          <a:p>
            <a:r>
              <a:rPr lang="en-US"/>
              <a:t>BSC Subcategory  Variance Trend (2017-2019)</a:t>
            </a:r>
          </a:p>
        </p:txBody>
      </p:sp>
      <p:pic>
        <p:nvPicPr>
          <p:cNvPr id="4" name="Content Placeholder 3" descr="A graph of different colored lines&#10;&#10;Description automatically generated">
            <a:extLst>
              <a:ext uri="{FF2B5EF4-FFF2-40B4-BE49-F238E27FC236}">
                <a16:creationId xmlns:a16="http://schemas.microsoft.com/office/drawing/2014/main" id="{0A9FEBBA-C950-1878-9208-2F88C8F6EB3A}"/>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saturation sat="62000"/>
                    </a14:imgEffect>
                    <a14:imgEffect>
                      <a14:brightnessContrast contrast="31000"/>
                    </a14:imgEffect>
                  </a14:imgLayer>
                </a14:imgProps>
              </a:ext>
            </a:extLst>
          </a:blip>
          <a:stretch>
            <a:fillRect/>
          </a:stretch>
        </p:blipFill>
        <p:spPr>
          <a:xfrm>
            <a:off x="957822" y="1566544"/>
            <a:ext cx="10139193" cy="4648199"/>
          </a:xfrm>
          <a:noFill/>
        </p:spPr>
      </p:pic>
    </p:spTree>
    <p:extLst>
      <p:ext uri="{BB962C8B-B14F-4D97-AF65-F5344CB8AC3E}">
        <p14:creationId xmlns:p14="http://schemas.microsoft.com/office/powerpoint/2010/main" val="190848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794703" y="4761744"/>
            <a:ext cx="10871515" cy="1569720"/>
          </a:xfrm>
        </p:spPr>
        <p:txBody>
          <a:bodyPr wrap="square" anchor="ctr">
            <a:normAutofit/>
          </a:bodyPr>
          <a:lstStyle/>
          <a:p>
            <a:r>
              <a:rPr lang="en-US" sz="5200"/>
              <a:t>BSC Top 10 Subcategory Revenue (2017-2019)</a:t>
            </a:r>
          </a:p>
        </p:txBody>
      </p:sp>
      <p:pic>
        <p:nvPicPr>
          <p:cNvPr id="6" name="Content Placeholder 5" descr="A colorful circle with text&#10;&#10;Description automatically generated">
            <a:extLst>
              <a:ext uri="{FF2B5EF4-FFF2-40B4-BE49-F238E27FC236}">
                <a16:creationId xmlns:a16="http://schemas.microsoft.com/office/drawing/2014/main" id="{11B3CB9C-320A-296C-F882-360A3A02AEF5}"/>
              </a:ext>
            </a:extLst>
          </p:cNvPr>
          <p:cNvPicPr>
            <a:picLocks noGrp="1" noChangeAspect="1"/>
          </p:cNvPicPr>
          <p:nvPr>
            <p:ph type="pic" sz="quarter" idx="13"/>
          </p:nvPr>
        </p:nvPicPr>
        <p:blipFill>
          <a:blip r:embed="rId3"/>
          <a:stretch/>
        </p:blipFill>
        <p:spPr>
          <a:xfrm>
            <a:off x="2454070" y="217954"/>
            <a:ext cx="7573420" cy="4221458"/>
          </a:xfrm>
          <a:noFill/>
        </p:spPr>
      </p:pic>
    </p:spTree>
    <p:extLst>
      <p:ext uri="{BB962C8B-B14F-4D97-AF65-F5344CB8AC3E}">
        <p14:creationId xmlns:p14="http://schemas.microsoft.com/office/powerpoint/2010/main" val="35475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93376" y="549274"/>
            <a:ext cx="4935490" cy="2841829"/>
          </a:xfrm>
        </p:spPr>
        <p:txBody>
          <a:bodyPr vert="horz" wrap="square" lIns="0" tIns="0" rIns="0" bIns="0" rtlCol="0" anchor="b" anchorCtr="0">
            <a:normAutofit fontScale="90000"/>
          </a:bodyPr>
          <a:lstStyle/>
          <a:p>
            <a:pPr>
              <a:lnSpc>
                <a:spcPct val="100000"/>
              </a:lnSpc>
            </a:pPr>
            <a:r>
              <a:rPr lang="en-US" sz="5000" kern="1200">
                <a:latin typeface="+mj-lt"/>
                <a:ea typeface="+mj-ea"/>
                <a:cs typeface="+mj-cs"/>
              </a:rPr>
              <a:t>BSC Total Revenue </a:t>
            </a:r>
            <a:r>
              <a:rPr lang="en-US" sz="5000"/>
              <a:t>Budget Forecast</a:t>
            </a:r>
            <a:r>
              <a:rPr lang="en-US" sz="5000" kern="1200">
                <a:latin typeface="+mj-lt"/>
                <a:ea typeface="+mj-ea"/>
                <a:cs typeface="+mj-cs"/>
              </a:rPr>
              <a:t> (</a:t>
            </a:r>
            <a:r>
              <a:rPr lang="en-US" sz="5000"/>
              <a:t>2020-2022</a:t>
            </a:r>
            <a:r>
              <a:rPr lang="en-US" sz="5000" kern="1200">
                <a:latin typeface="+mj-lt"/>
                <a:ea typeface="+mj-ea"/>
                <a:cs typeface="+mj-cs"/>
              </a:rPr>
              <a:t>)</a:t>
            </a:r>
          </a:p>
        </p:txBody>
      </p:sp>
      <p:sp>
        <p:nvSpPr>
          <p:cNvPr id="5" name="TextBox 4">
            <a:extLst>
              <a:ext uri="{FF2B5EF4-FFF2-40B4-BE49-F238E27FC236}">
                <a16:creationId xmlns:a16="http://schemas.microsoft.com/office/drawing/2014/main" id="{5091FD7F-5805-10E2-4B51-6B7273C32E8D}"/>
              </a:ext>
            </a:extLst>
          </p:cNvPr>
          <p:cNvSpPr txBox="1"/>
          <p:nvPr/>
        </p:nvSpPr>
        <p:spPr>
          <a:xfrm>
            <a:off x="793377" y="3646704"/>
            <a:ext cx="4935490" cy="2698540"/>
          </a:xfrm>
          <a:prstGeom prst="rect">
            <a:avLst/>
          </a:prstGeom>
        </p:spPr>
        <p:txBody>
          <a:bodyPr rot="0" spcFirstLastPara="0" vertOverflow="overflow" horzOverflow="overflow" vert="horz" wrap="square" lIns="0" tIns="0" rIns="0" bIns="0" numCol="1" spcCol="0" rtlCol="0" fromWordArt="0" anchorCtr="0" forceAA="0" compatLnSpc="1">
            <a:prstTxWarp prst="textNoShape">
              <a:avLst/>
            </a:prstTxWarp>
            <a:normAutofit/>
          </a:bodyPr>
          <a:lstStyle/>
          <a:p>
            <a:pPr>
              <a:lnSpc>
                <a:spcPct val="110000"/>
              </a:lnSpc>
              <a:spcBef>
                <a:spcPts val="1000"/>
              </a:spcBef>
              <a:spcAft>
                <a:spcPts val="800"/>
              </a:spcAft>
            </a:pPr>
            <a:r>
              <a:rPr lang="en-US"/>
              <a:t>2020: 19.24M</a:t>
            </a:r>
          </a:p>
          <a:p>
            <a:pPr>
              <a:lnSpc>
                <a:spcPct val="110000"/>
              </a:lnSpc>
              <a:spcBef>
                <a:spcPts val="1000"/>
              </a:spcBef>
              <a:spcAft>
                <a:spcPts val="800"/>
              </a:spcAft>
            </a:pPr>
            <a:r>
              <a:rPr lang="en-US"/>
              <a:t>2021: 25.02M</a:t>
            </a:r>
          </a:p>
          <a:p>
            <a:pPr>
              <a:lnSpc>
                <a:spcPct val="110000"/>
              </a:lnSpc>
              <a:spcBef>
                <a:spcPts val="1000"/>
              </a:spcBef>
              <a:spcAft>
                <a:spcPts val="800"/>
              </a:spcAft>
            </a:pPr>
            <a:r>
              <a:rPr lang="en-US"/>
              <a:t>2020: 32.65M</a:t>
            </a:r>
          </a:p>
        </p:txBody>
      </p:sp>
      <p:pic>
        <p:nvPicPr>
          <p:cNvPr id="4" name="Picture 3" descr="A screenshot of a graph&#10;&#10;Description automatically generated">
            <a:extLst>
              <a:ext uri="{FF2B5EF4-FFF2-40B4-BE49-F238E27FC236}">
                <a16:creationId xmlns:a16="http://schemas.microsoft.com/office/drawing/2014/main" id="{3384F554-9A93-0AE8-8281-1CDEABB73E09}"/>
              </a:ext>
            </a:extLst>
          </p:cNvPr>
          <p:cNvPicPr>
            <a:picLocks noChangeAspect="1"/>
          </p:cNvPicPr>
          <p:nvPr/>
        </p:nvPicPr>
        <p:blipFill rotWithShape="1">
          <a:blip r:embed="rId3"/>
          <a:srcRect l="39293" r="-104" b="134"/>
          <a:stretch/>
        </p:blipFill>
        <p:spPr>
          <a:xfrm>
            <a:off x="6395964" y="549275"/>
            <a:ext cx="5317002" cy="5788025"/>
          </a:xfrm>
          <a:prstGeom prst="rect">
            <a:avLst/>
          </a:prstGeom>
          <a:noFill/>
        </p:spPr>
      </p:pic>
    </p:spTree>
    <p:extLst>
      <p:ext uri="{BB962C8B-B14F-4D97-AF65-F5344CB8AC3E}">
        <p14:creationId xmlns:p14="http://schemas.microsoft.com/office/powerpoint/2010/main" val="294516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93376" y="739929"/>
            <a:ext cx="4714510" cy="1918721"/>
          </a:xfrm>
        </p:spPr>
        <p:txBody>
          <a:bodyPr vert="horz" wrap="square" lIns="0" tIns="0" rIns="0" bIns="0" rtlCol="0" anchor="b" anchorCtr="0">
            <a:normAutofit fontScale="90000"/>
          </a:bodyPr>
          <a:lstStyle/>
          <a:p>
            <a:pPr>
              <a:lnSpc>
                <a:spcPct val="100000"/>
              </a:lnSpc>
            </a:pPr>
            <a:r>
              <a:rPr lang="en-US" sz="4400" kern="1200">
                <a:latin typeface="+mj-lt"/>
                <a:ea typeface="+mj-ea"/>
                <a:cs typeface="+mj-cs"/>
              </a:rPr>
              <a:t>BSC Total Revenue </a:t>
            </a:r>
            <a:r>
              <a:rPr lang="en-US" sz="4400"/>
              <a:t>Budget Forecast</a:t>
            </a:r>
            <a:r>
              <a:rPr lang="en-US" sz="4400" kern="1200">
                <a:latin typeface="+mj-lt"/>
                <a:ea typeface="+mj-ea"/>
                <a:cs typeface="+mj-cs"/>
              </a:rPr>
              <a:t> </a:t>
            </a:r>
            <a:r>
              <a:rPr lang="en-US" sz="4400"/>
              <a:t>by Region </a:t>
            </a:r>
            <a:r>
              <a:rPr lang="en-US" sz="4400" kern="1200">
                <a:latin typeface="+mj-lt"/>
                <a:ea typeface="+mj-ea"/>
                <a:cs typeface="+mj-cs"/>
              </a:rPr>
              <a:t>(2020-2021)</a:t>
            </a:r>
            <a:endParaRPr lang="en-US" sz="4400" kern="1200">
              <a:latin typeface="+mj-lt"/>
            </a:endParaRPr>
          </a:p>
        </p:txBody>
      </p:sp>
      <p:sp>
        <p:nvSpPr>
          <p:cNvPr id="5" name="TextBox 4">
            <a:extLst>
              <a:ext uri="{FF2B5EF4-FFF2-40B4-BE49-F238E27FC236}">
                <a16:creationId xmlns:a16="http://schemas.microsoft.com/office/drawing/2014/main" id="{5091FD7F-5805-10E2-4B51-6B7273C32E8D}"/>
              </a:ext>
            </a:extLst>
          </p:cNvPr>
          <p:cNvSpPr txBox="1"/>
          <p:nvPr/>
        </p:nvSpPr>
        <p:spPr>
          <a:xfrm>
            <a:off x="793377" y="2968058"/>
            <a:ext cx="4935490" cy="3377186"/>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r>
              <a:rPr lang="en-US" sz="2000">
                <a:ea typeface="+mn-lt"/>
                <a:cs typeface="+mn-lt"/>
              </a:rPr>
              <a:t>Web: 48.8M</a:t>
            </a:r>
            <a:endParaRPr lang="en-US" sz="2000"/>
          </a:p>
          <a:p>
            <a:r>
              <a:rPr lang="en-US" sz="2000">
                <a:ea typeface="+mn-lt"/>
                <a:cs typeface="+mn-lt"/>
              </a:rPr>
              <a:t>Northeast: 14.95M</a:t>
            </a:r>
            <a:endParaRPr lang="en-US" sz="2000"/>
          </a:p>
          <a:p>
            <a:r>
              <a:rPr lang="en-US" sz="2000">
                <a:ea typeface="+mn-lt"/>
                <a:cs typeface="+mn-lt"/>
              </a:rPr>
              <a:t>Central: 9.7M</a:t>
            </a:r>
            <a:endParaRPr lang="en-US" sz="2000"/>
          </a:p>
          <a:p>
            <a:r>
              <a:rPr lang="en-US" sz="2000">
                <a:ea typeface="+mn-lt"/>
                <a:cs typeface="+mn-lt"/>
              </a:rPr>
              <a:t>South: 9.06M</a:t>
            </a:r>
          </a:p>
          <a:p>
            <a:r>
              <a:rPr lang="en-US" sz="2000">
                <a:ea typeface="+mn-lt"/>
                <a:cs typeface="+mn-lt"/>
              </a:rPr>
              <a:t>Mid-Atlantic: 7.58M</a:t>
            </a:r>
          </a:p>
          <a:p>
            <a:r>
              <a:rPr lang="en-US" sz="2000">
                <a:ea typeface="+mn-lt"/>
                <a:cs typeface="+mn-lt"/>
              </a:rPr>
              <a:t>Southwest: 5.9M</a:t>
            </a:r>
          </a:p>
          <a:p>
            <a:r>
              <a:rPr lang="en-US" sz="2000">
                <a:ea typeface="+mn-lt"/>
                <a:cs typeface="+mn-lt"/>
              </a:rPr>
              <a:t>Southeast: 3.6M</a:t>
            </a:r>
          </a:p>
          <a:p>
            <a:r>
              <a:rPr lang="en-US" sz="2000">
                <a:ea typeface="+mn-lt"/>
                <a:cs typeface="+mn-lt"/>
              </a:rPr>
              <a:t>Northwest: 2.56M</a:t>
            </a:r>
            <a:endParaRPr lang="en-US" sz="2000"/>
          </a:p>
        </p:txBody>
      </p:sp>
      <p:pic>
        <p:nvPicPr>
          <p:cNvPr id="2" name="Picture 1">
            <a:extLst>
              <a:ext uri="{FF2B5EF4-FFF2-40B4-BE49-F238E27FC236}">
                <a16:creationId xmlns:a16="http://schemas.microsoft.com/office/drawing/2014/main" id="{EBFE8E9B-BE2C-BA62-E413-06C75B62A67F}"/>
              </a:ext>
            </a:extLst>
          </p:cNvPr>
          <p:cNvPicPr>
            <a:picLocks noChangeAspect="1"/>
          </p:cNvPicPr>
          <p:nvPr/>
        </p:nvPicPr>
        <p:blipFill>
          <a:blip r:embed="rId3"/>
          <a:stretch>
            <a:fillRect/>
          </a:stretch>
        </p:blipFill>
        <p:spPr>
          <a:xfrm>
            <a:off x="5791200" y="745367"/>
            <a:ext cx="6096000" cy="5476349"/>
          </a:xfrm>
          <a:prstGeom prst="rect">
            <a:avLst/>
          </a:prstGeom>
        </p:spPr>
      </p:pic>
    </p:spTree>
    <p:extLst>
      <p:ext uri="{BB962C8B-B14F-4D97-AF65-F5344CB8AC3E}">
        <p14:creationId xmlns:p14="http://schemas.microsoft.com/office/powerpoint/2010/main" val="296130125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713516_win32_SL_V10" id="{E46C2CD7-2554-477F-A8C8-CFF94EB09A28}" vid="{537905CE-FEA4-4496-8A76-17AAC9F79B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1F342EE1-43E5-4AFB-895D-B61B9656DC1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816</Words>
  <Application>Microsoft Macintosh PowerPoint</Application>
  <PresentationFormat>Widescreen</PresentationFormat>
  <Paragraphs>76</Paragraphs>
  <Slides>15</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Walbaum Display</vt:lpstr>
      <vt:lpstr>3DFloatVTI</vt:lpstr>
      <vt:lpstr>Big Store Company Budget Plan </vt:lpstr>
      <vt:lpstr>Agenda</vt:lpstr>
      <vt:lpstr>Introduction</vt:lpstr>
      <vt:lpstr>BSC Total Revenue By Region (2017-2019)</vt:lpstr>
      <vt:lpstr>BSC Total Revenue By Category (2017-2019)</vt:lpstr>
      <vt:lpstr>BSC Subcategory  Variance Trend (2017-2019)</vt:lpstr>
      <vt:lpstr>BSC Top 10 Subcategory Revenue (2017-2019)</vt:lpstr>
      <vt:lpstr>BSC Total Revenue Budget Forecast (2020-2022)</vt:lpstr>
      <vt:lpstr>BSC Total Revenue Budget Forecast by Region (2020-2021)</vt:lpstr>
      <vt:lpstr>BSC Total Revenue Budget Forecast by Category and Subcategory (2020-2022)</vt:lpstr>
      <vt:lpstr>Plan for Revenue Growth Scenario of Base+5%, Base+10%, and Base+15%</vt:lpstr>
      <vt:lpstr>New Product Recommendation</vt:lpstr>
      <vt:lpstr>Risks and Challenges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sumaiya shrabony</cp:lastModifiedBy>
  <cp:revision>4</cp:revision>
  <dcterms:created xsi:type="dcterms:W3CDTF">2024-03-07T17:40:03Z</dcterms:created>
  <dcterms:modified xsi:type="dcterms:W3CDTF">2024-09-29T23:46:51Z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